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notesMasterIdLst>
    <p:notesMasterId r:id="rId10"/>
  </p:notesMasterIdLst>
  <p:sldIdLst>
    <p:sldId id="262" r:id="rId3"/>
    <p:sldId id="256" r:id="rId4"/>
    <p:sldId id="257" r:id="rId5"/>
    <p:sldId id="258" r:id="rId6"/>
    <p:sldId id="259" r:id="rId7"/>
    <p:sldId id="261" r:id="rId8"/>
    <p:sldId id="260" r:id="rId9"/>
  </p:sldIdLst>
  <p:sldSz cx="12192000" cy="6858000"/>
  <p:notesSz cx="6858000" cy="9144000"/>
  <p:embeddedFontLst>
    <p:embeddedFont>
      <p:font typeface="A Jannat LT" panose="01000000000000000000" pitchFamily="2" charset="-78"/>
      <p:regular r:id="rId11"/>
      <p:bold r:id="rId12"/>
    </p:embeddedFont>
    <p:embeddedFont>
      <p:font typeface="Abdo Logo" panose="02000500030000020004" pitchFamily="2" charset="-78"/>
      <p:regular r:id="rId13"/>
    </p:embeddedFont>
    <p:embeddedFont>
      <p:font typeface="AF_Aseer" pitchFamily="2" charset="-78"/>
      <p:regular r:id="rId14"/>
    </p:embeddedFont>
    <p:embeddedFont>
      <p:font typeface="Jumble" panose="02000503000000020004" pitchFamily="2" charset="0"/>
      <p:regular r:id="rId15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  <a:srgbClr val="802C40"/>
    <a:srgbClr val="05C8DD"/>
    <a:srgbClr val="00B45A"/>
    <a:srgbClr val="006432"/>
    <a:srgbClr val="008B44"/>
    <a:srgbClr val="C4546F"/>
    <a:srgbClr val="A53953"/>
    <a:srgbClr val="F8E136"/>
    <a:srgbClr val="CBB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38BA3-FBCA-4A17-97A7-5C3E0E2C0FF4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0BE905-B714-4A07-93C4-68A066313F9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951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BE905-B714-4A07-93C4-68A066313F9B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156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DE2F59-D1F0-B0E2-5CFC-60243C71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368760A-A032-8AEB-CF3F-7D73D1CAC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D036E6-FCF7-EAB6-CD6D-0052DA29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04007B-66D4-13CE-2606-04EEC151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3E00B1-8489-ECBA-3625-82CB6442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8124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8D3625-4CAC-FDB9-46D5-EBA7AA19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D4A3A5-E067-E35A-3CD1-31526D3A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67A8A6-EAC2-A5F3-2AF5-E6811473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358490-23D7-4039-C596-D19F266B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8ECED1-0D4C-E75E-44C2-FC402458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933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4CDD949-EFD4-A4C3-D7C8-6CFEC0F94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0BD3320-C1CA-66E0-BE5C-59D1CF5CE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8979DA-E220-40F4-4B75-F8879D70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603662-E428-A8BB-041D-55914FA9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D20EDE-496C-0F13-3DC4-BBC8DAF4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7550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16/02/1447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71693A-3C0A-DD6E-7FE9-8638822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2E5823-1605-9535-873D-B85E8DCF6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A88490-55A4-B242-60BA-E6EE2186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BB84E2-32D4-4326-0ECF-2040F48F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A9373F-0D78-30DE-A990-9FB97B22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0406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CBE990-0F46-3619-8249-9151968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A7A042-C234-D5A2-DD34-681339517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D76938-7DBB-3330-40F0-41CE6DD0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568B60-7660-34FB-26DB-03FFEF26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339C19-D4DA-F6CF-B6E8-90AD1071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069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7127F0-7509-9E44-4F4A-AE2577D4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F7937F-EB8C-F867-FE1E-83D386E34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D5B004F-4B68-291D-C979-CE1086BB4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E7FDA5-48B4-E608-C12A-3047BEE3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DC31F0-5191-ACF1-43B8-5053A5AF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E227A5-CE59-878B-E2E1-01186C07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693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22FD90-3A8C-5F0D-A277-675A2DA1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F86074-4D7D-B708-94F4-30F3B5F3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6ADCFBC-7A27-1429-53D4-97EBDE584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7AA7C0C-26DD-F2EF-A190-3FC325612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ABBDF37-D68D-A356-A1CB-3FB8077D0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9FCC8F4-0BD8-8970-5093-EC379C9C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7A0D338-1635-B144-CF1A-F9BA9EE6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03C9D49-9CC8-7391-5503-CA829213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3577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9490E1-C014-D002-32C7-68146239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1CDB1B-C6CA-4740-C245-53AB2E82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661337C-F2CE-441E-1BD3-6E5FF703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F3B2DB-9803-6008-5E53-CB776AEC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793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1284088-2BA6-4C49-93D2-0F996BD1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632EB9E-2926-6984-7336-0BE8131D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5299AA-6389-D67F-C34A-7281F099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7002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A7D8D8-2709-A4D5-94EA-F111E215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CA72D8-B915-CD4E-BA8B-370039EE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B39A0A-FD69-4DB3-7DD6-E1C15DB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118E58-6888-5B2A-29FB-1B622997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8FE614-56CF-D5A3-0214-D6887364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334A8D-BF30-4853-8C85-61A42DE4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519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C394A-8D0A-4501-AFC4-F7B433B2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7F037DC-612A-C0E9-7D28-215BF97F9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2E54D9-14E2-F296-53CF-CBB499BB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D2A846-A1D7-76DE-DBC9-84BF5782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91B9C4-0EE3-0C77-517C-F1FBF795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6DC558-2574-BE99-2376-AB3C77A4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776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7192A07-E2B6-4588-DBAB-AED2F9D5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ED053D-AB5D-0531-3A96-0B185A245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9BE6C4-C861-3E64-D0D8-18914BB00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1B2839-D393-4DB4-9AAD-C13F58F74E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9504F5-E2B3-6CCB-5401-C58B2DF8E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C7F3E1-E75C-C971-3D13-F14C95F96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80E211-424E-44B9-B7AA-BBF7E514EDD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4894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038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عنوان">
            <a:extLst>
              <a:ext uri="{FF2B5EF4-FFF2-40B4-BE49-F238E27FC236}">
                <a16:creationId xmlns:a16="http://schemas.microsoft.com/office/drawing/2014/main" id="{C2CBD91B-3103-C14E-356C-87A3848AF128}"/>
              </a:ext>
            </a:extLst>
          </p:cNvPr>
          <p:cNvSpPr txBox="1"/>
          <p:nvPr/>
        </p:nvSpPr>
        <p:spPr>
          <a:xfrm>
            <a:off x="4239006" y="5362003"/>
            <a:ext cx="3620204" cy="46166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400" dirty="0">
                <a:solidFill>
                  <a:srgbClr val="3A600C"/>
                </a:solidFill>
                <a:effectLst>
                  <a:outerShdw dist="38100" dir="5400000" algn="t" rotWithShape="0">
                    <a:prstClr val="black">
                      <a:alpha val="40000"/>
                    </a:prstClr>
                  </a:outerShdw>
                </a:effectLst>
                <a:latin typeface="Abdo Logo" panose="02000500030000020004" pitchFamily="2" charset="-78"/>
                <a:cs typeface="AF_Aseer" pitchFamily="2" charset="-78"/>
              </a:rPr>
              <a:t>السلامة في المنزل والمدرسة</a:t>
            </a:r>
          </a:p>
        </p:txBody>
      </p:sp>
      <p:sp>
        <p:nvSpPr>
          <p:cNvPr id="9" name="العنوان">
            <a:extLst>
              <a:ext uri="{FF2B5EF4-FFF2-40B4-BE49-F238E27FC236}">
                <a16:creationId xmlns:a16="http://schemas.microsoft.com/office/drawing/2014/main" id="{EE00FB09-673D-7D2E-404B-F5A683775A82}"/>
              </a:ext>
            </a:extLst>
          </p:cNvPr>
          <p:cNvSpPr txBox="1"/>
          <p:nvPr/>
        </p:nvSpPr>
        <p:spPr>
          <a:xfrm>
            <a:off x="4740344" y="5893895"/>
            <a:ext cx="2617528" cy="36933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dirty="0">
                <a:solidFill>
                  <a:srgbClr val="3A600C"/>
                </a:solidFill>
                <a:effectLst>
                  <a:outerShdw dist="38100" dir="5400000" algn="t" rotWithShape="0">
                    <a:prstClr val="black">
                      <a:alpha val="40000"/>
                    </a:prstClr>
                  </a:outerShdw>
                </a:effectLst>
                <a:latin typeface="Abdo Logo" panose="02000500030000020004" pitchFamily="2" charset="-78"/>
                <a:cs typeface="AF_Aseer" pitchFamily="2" charset="-78"/>
              </a:rPr>
              <a:t>قناة البوربوينت الإسلامي</a:t>
            </a:r>
          </a:p>
        </p:txBody>
      </p:sp>
      <p:sp>
        <p:nvSpPr>
          <p:cNvPr id="10" name="العنوان">
            <a:hlinkClick r:id="rId3" tooltip="تسرنا زيارتكم لقناة"/>
            <a:extLst>
              <a:ext uri="{FF2B5EF4-FFF2-40B4-BE49-F238E27FC236}">
                <a16:creationId xmlns:a16="http://schemas.microsoft.com/office/drawing/2014/main" id="{F6CF3EAC-B6D9-5A36-1D0C-49E89306B822}"/>
              </a:ext>
            </a:extLst>
          </p:cNvPr>
          <p:cNvSpPr txBox="1"/>
          <p:nvPr/>
        </p:nvSpPr>
        <p:spPr>
          <a:xfrm>
            <a:off x="3947864" y="6238222"/>
            <a:ext cx="4202488" cy="36933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dirty="0">
                <a:solidFill>
                  <a:srgbClr val="3A600C"/>
                </a:solidFill>
                <a:effectLst>
                  <a:outerShdw dist="38100" dir="5400000" algn="t" rotWithShape="0">
                    <a:prstClr val="black">
                      <a:alpha val="40000"/>
                    </a:prstClr>
                  </a:outerShdw>
                </a:effectLst>
                <a:latin typeface="Jumble" panose="02000503000000020004" pitchFamily="2" charset="0"/>
                <a:cs typeface="Abdo Logo" panose="02000500030000020004" pitchFamily="2" charset="-78"/>
              </a:rPr>
              <a:t>Youtube.com/@IslamicPowerPoint</a:t>
            </a:r>
            <a:endParaRPr lang="ar-JO" dirty="0">
              <a:solidFill>
                <a:srgbClr val="3A600C"/>
              </a:solidFill>
              <a:effectLst>
                <a:outerShdw dist="38100" dir="5400000" algn="t" rotWithShape="0">
                  <a:prstClr val="black">
                    <a:alpha val="40000"/>
                  </a:prstClr>
                </a:outerShdw>
              </a:effectLst>
              <a:latin typeface="Jumble" panose="02000503000000020004" pitchFamily="2" charset="0"/>
              <a:cs typeface="Abdo Logo" panose="0200050003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2104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0EFF9-8584-CC3C-BF1E-76B8B03C2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4F51147-CAD6-1159-D5F8-15DFDE1D6C95}"/>
              </a:ext>
            </a:extLst>
          </p:cNvPr>
          <p:cNvSpPr txBox="1"/>
          <p:nvPr/>
        </p:nvSpPr>
        <p:spPr>
          <a:xfrm>
            <a:off x="2041003" y="1797784"/>
            <a:ext cx="8109994" cy="140038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JO" sz="4000" dirty="0">
                <a:solidFill>
                  <a:srgbClr val="5FB0F3"/>
                </a:solidFill>
                <a:cs typeface="AF_Aseer" pitchFamily="2" charset="-78"/>
              </a:rPr>
              <a:t>السلامة تعني...</a:t>
            </a:r>
          </a:p>
          <a:p>
            <a:pPr algn="ctr">
              <a:spcAft>
                <a:spcPts val="600"/>
              </a:spcAft>
            </a:pPr>
            <a:r>
              <a:rPr lang="ar-JO" sz="4000" dirty="0">
                <a:solidFill>
                  <a:srgbClr val="5FB0F3"/>
                </a:solidFill>
                <a:cs typeface="AF_Aseer" pitchFamily="2" charset="-78"/>
              </a:rPr>
              <a:t>أن نحافظ على أنفسنا من الأخطار.</a:t>
            </a:r>
          </a:p>
        </p:txBody>
      </p:sp>
    </p:spTree>
    <p:extLst>
      <p:ext uri="{BB962C8B-B14F-4D97-AF65-F5344CB8AC3E}">
        <p14:creationId xmlns:p14="http://schemas.microsoft.com/office/powerpoint/2010/main" val="29793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954F1-A337-1CCA-9F6E-175019F2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">
            <a:extLst>
              <a:ext uri="{FF2B5EF4-FFF2-40B4-BE49-F238E27FC236}">
                <a16:creationId xmlns:a16="http://schemas.microsoft.com/office/drawing/2014/main" id="{DE0C1A9E-43F5-BE3E-7685-3A2D248553CC}"/>
              </a:ext>
            </a:extLst>
          </p:cNvPr>
          <p:cNvSpPr txBox="1"/>
          <p:nvPr/>
        </p:nvSpPr>
        <p:spPr>
          <a:xfrm>
            <a:off x="3012831" y="862708"/>
            <a:ext cx="6072554" cy="975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80000">
                <a:schemeClr val="bg1">
                  <a:alpha val="80000"/>
                </a:schemeClr>
              </a:gs>
              <a:gs pos="20000">
                <a:schemeClr val="bg1"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 anchor="ctr">
            <a:noAutofit/>
          </a:bodyPr>
          <a:lstStyle>
            <a:defPPr>
              <a:defRPr lang="ar-JO"/>
            </a:defPPr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rgbClr val="802C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</a:lstStyle>
          <a:p>
            <a:r>
              <a:rPr lang="ar-JO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السلامة </a:t>
            </a:r>
            <a:r>
              <a:rPr lang="ar-JO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في المنزل</a:t>
            </a:r>
            <a:endParaRPr lang="ar-JO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مربع نص 2">
            <a:extLst>
              <a:ext uri="{FF2B5EF4-FFF2-40B4-BE49-F238E27FC236}">
                <a16:creationId xmlns:a16="http://schemas.microsoft.com/office/drawing/2014/main" id="{65B9277D-35DE-7573-7280-2825527D0F14}"/>
              </a:ext>
            </a:extLst>
          </p:cNvPr>
          <p:cNvSpPr txBox="1"/>
          <p:nvPr/>
        </p:nvSpPr>
        <p:spPr>
          <a:xfrm>
            <a:off x="8027488" y="3212123"/>
            <a:ext cx="2861618" cy="2295369"/>
          </a:xfrm>
          <a:prstGeom prst="round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90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  <a:alpha val="9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  <a:alpha val="9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عدم اللعب بالكهرباء.</a:t>
            </a:r>
          </a:p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🔌</a:t>
            </a:r>
          </a:p>
        </p:txBody>
      </p:sp>
      <p:sp>
        <p:nvSpPr>
          <p:cNvPr id="3" name="مربع نص 3">
            <a:extLst>
              <a:ext uri="{FF2B5EF4-FFF2-40B4-BE49-F238E27FC236}">
                <a16:creationId xmlns:a16="http://schemas.microsoft.com/office/drawing/2014/main" id="{43228F71-6150-C007-EFA1-BE46C18F75C9}"/>
              </a:ext>
            </a:extLst>
          </p:cNvPr>
          <p:cNvSpPr txBox="1"/>
          <p:nvPr/>
        </p:nvSpPr>
        <p:spPr>
          <a:xfrm>
            <a:off x="4665191" y="3212123"/>
            <a:ext cx="2861618" cy="2295369"/>
          </a:xfrm>
          <a:prstGeom prst="round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  <a:alpha val="90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  <a:alpha val="9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  <a:alpha val="9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الابتعاد</a:t>
            </a:r>
          </a:p>
          <a:p>
            <a:pPr algn="ctr">
              <a:spcAft>
                <a:spcPts val="1200"/>
              </a:spcAft>
            </a:pPr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عن النار.</a:t>
            </a:r>
          </a:p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🔥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D366EFA-65ED-9C4A-9409-A5B6CABFABB3}"/>
              </a:ext>
            </a:extLst>
          </p:cNvPr>
          <p:cNvSpPr txBox="1"/>
          <p:nvPr/>
        </p:nvSpPr>
        <p:spPr>
          <a:xfrm>
            <a:off x="1302894" y="3212123"/>
            <a:ext cx="2861618" cy="2295369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9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9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9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ترتيب الألعاب بعد الانتهاء.</a:t>
            </a:r>
          </a:p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🧸</a:t>
            </a:r>
          </a:p>
        </p:txBody>
      </p:sp>
    </p:spTree>
    <p:extLst>
      <p:ext uri="{BB962C8B-B14F-4D97-AF65-F5344CB8AC3E}">
        <p14:creationId xmlns:p14="http://schemas.microsoft.com/office/powerpoint/2010/main" val="3691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27B1C-8B48-1782-5F73-E330BCC40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1">
            <a:extLst>
              <a:ext uri="{FF2B5EF4-FFF2-40B4-BE49-F238E27FC236}">
                <a16:creationId xmlns:a16="http://schemas.microsoft.com/office/drawing/2014/main" id="{F903C51F-BA78-8B3D-C024-3B2A01EE8C8E}"/>
              </a:ext>
            </a:extLst>
          </p:cNvPr>
          <p:cNvSpPr txBox="1"/>
          <p:nvPr/>
        </p:nvSpPr>
        <p:spPr>
          <a:xfrm>
            <a:off x="2414954" y="736773"/>
            <a:ext cx="7268308" cy="9764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80000">
                <a:schemeClr val="bg1">
                  <a:alpha val="80000"/>
                </a:schemeClr>
              </a:gs>
              <a:gs pos="20000">
                <a:schemeClr val="bg1"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 anchor="ctr">
            <a:noAutofit/>
          </a:bodyPr>
          <a:lstStyle>
            <a:defPPr>
              <a:defRPr lang="ar-JO"/>
            </a:defPPr>
            <a:lvl1pPr algn="ctr">
              <a:defRPr sz="36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</a:lstStyle>
          <a:p>
            <a:r>
              <a:rPr lang="ar-JO" dirty="0"/>
              <a:t>السلامة في المدرسة</a:t>
            </a:r>
          </a:p>
        </p:txBody>
      </p:sp>
      <p:sp>
        <p:nvSpPr>
          <p:cNvPr id="2" name="مربع نص 2">
            <a:extLst>
              <a:ext uri="{FF2B5EF4-FFF2-40B4-BE49-F238E27FC236}">
                <a16:creationId xmlns:a16="http://schemas.microsoft.com/office/drawing/2014/main" id="{6ABF567A-F62F-0915-2598-C76F42B9F55F}"/>
              </a:ext>
            </a:extLst>
          </p:cNvPr>
          <p:cNvSpPr txBox="1"/>
          <p:nvPr/>
        </p:nvSpPr>
        <p:spPr>
          <a:xfrm>
            <a:off x="8027106" y="3210692"/>
            <a:ext cx="2862000" cy="2296800"/>
          </a:xfrm>
          <a:prstGeom prst="roundRect">
            <a:avLst/>
          </a:prstGeom>
          <a:gradFill>
            <a:gsLst>
              <a:gs pos="0">
                <a:srgbClr val="954ECA">
                  <a:alpha val="90000"/>
                </a:srgbClr>
              </a:gs>
              <a:gs pos="50000">
                <a:srgbClr val="7030A0">
                  <a:alpha val="90000"/>
                </a:srgbClr>
              </a:gs>
              <a:gs pos="100000">
                <a:srgbClr val="552579">
                  <a:alpha val="90000"/>
                </a:srgb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>
            <a:defPPr>
              <a:defRPr lang="ar-JO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ar-JO" sz="2400" dirty="0"/>
              <a:t>المشي في الممرات المخصصة.</a:t>
            </a:r>
          </a:p>
          <a:p>
            <a:r>
              <a:rPr lang="ar-JO" sz="3600" dirty="0"/>
              <a:t>🚶‍♂️</a:t>
            </a:r>
            <a:endParaRPr lang="ar-JO" sz="2400" dirty="0"/>
          </a:p>
        </p:txBody>
      </p:sp>
      <p:sp>
        <p:nvSpPr>
          <p:cNvPr id="5" name="مربع نص 3">
            <a:extLst>
              <a:ext uri="{FF2B5EF4-FFF2-40B4-BE49-F238E27FC236}">
                <a16:creationId xmlns:a16="http://schemas.microsoft.com/office/drawing/2014/main" id="{788BE075-199A-F8F2-A14F-A0B618D78D2F}"/>
              </a:ext>
            </a:extLst>
          </p:cNvPr>
          <p:cNvSpPr txBox="1"/>
          <p:nvPr/>
        </p:nvSpPr>
        <p:spPr>
          <a:xfrm>
            <a:off x="4665000" y="3210692"/>
            <a:ext cx="2862000" cy="2296800"/>
          </a:xfrm>
          <a:prstGeom prst="roundRect">
            <a:avLst/>
          </a:prstGeom>
          <a:gradFill>
            <a:gsLst>
              <a:gs pos="0">
                <a:srgbClr val="FF438F">
                  <a:alpha val="90000"/>
                </a:srgbClr>
              </a:gs>
              <a:gs pos="50000">
                <a:srgbClr val="FF0066">
                  <a:alpha val="90000"/>
                </a:srgbClr>
              </a:gs>
              <a:gs pos="100000">
                <a:srgbClr val="C80051">
                  <a:alpha val="90000"/>
                </a:srgb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>
            <a:defPPr>
              <a:defRPr lang="ar-JO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ar-JO" sz="2400" dirty="0"/>
              <a:t>استخدام الأدوات المدرسية بحذر.</a:t>
            </a:r>
          </a:p>
          <a:p>
            <a:r>
              <a:rPr lang="ar-JO" sz="3600" dirty="0"/>
              <a:t>✂️</a:t>
            </a:r>
          </a:p>
        </p:txBody>
      </p:sp>
      <p:sp>
        <p:nvSpPr>
          <p:cNvPr id="6" name="مربع نص 4">
            <a:extLst>
              <a:ext uri="{FF2B5EF4-FFF2-40B4-BE49-F238E27FC236}">
                <a16:creationId xmlns:a16="http://schemas.microsoft.com/office/drawing/2014/main" id="{27172188-D0A5-3FB3-1B11-D4289967404F}"/>
              </a:ext>
            </a:extLst>
          </p:cNvPr>
          <p:cNvSpPr txBox="1"/>
          <p:nvPr/>
        </p:nvSpPr>
        <p:spPr>
          <a:xfrm>
            <a:off x="1302512" y="3210692"/>
            <a:ext cx="2862000" cy="2296800"/>
          </a:xfrm>
          <a:prstGeom prst="roundRect">
            <a:avLst/>
          </a:prstGeom>
          <a:gradFill>
            <a:gsLst>
              <a:gs pos="0">
                <a:srgbClr val="05C8DD"/>
              </a:gs>
              <a:gs pos="50000">
                <a:srgbClr val="04ABBB">
                  <a:alpha val="90000"/>
                </a:srgbClr>
              </a:gs>
              <a:gs pos="100000">
                <a:srgbClr val="038593">
                  <a:alpha val="90000"/>
                </a:srgb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>
            <a:defPPr>
              <a:defRPr lang="ar-JO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ar-JO" sz="2400" dirty="0"/>
              <a:t>إبلاغ المعلم عند وقوع مشكلة.</a:t>
            </a:r>
          </a:p>
          <a:p>
            <a:r>
              <a:rPr lang="ar-JO" sz="3600" dirty="0"/>
              <a:t>🧑‍🏫</a:t>
            </a:r>
          </a:p>
        </p:txBody>
      </p:sp>
    </p:spTree>
    <p:extLst>
      <p:ext uri="{BB962C8B-B14F-4D97-AF65-F5344CB8AC3E}">
        <p14:creationId xmlns:p14="http://schemas.microsoft.com/office/powerpoint/2010/main" val="23716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CFE47-6923-04DF-809A-0B526FDD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">
            <a:extLst>
              <a:ext uri="{FF2B5EF4-FFF2-40B4-BE49-F238E27FC236}">
                <a16:creationId xmlns:a16="http://schemas.microsoft.com/office/drawing/2014/main" id="{650136E8-64AF-8EE4-FEDC-3392D3C9BCC1}"/>
              </a:ext>
            </a:extLst>
          </p:cNvPr>
          <p:cNvSpPr txBox="1"/>
          <p:nvPr/>
        </p:nvSpPr>
        <p:spPr>
          <a:xfrm>
            <a:off x="2414954" y="726008"/>
            <a:ext cx="7268308" cy="975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80000">
                <a:schemeClr val="bg1">
                  <a:alpha val="80000"/>
                </a:schemeClr>
              </a:gs>
              <a:gs pos="20000">
                <a:schemeClr val="bg1"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 anchor="ctr">
            <a:noAutofit/>
          </a:bodyPr>
          <a:lstStyle>
            <a:defPPr>
              <a:defRPr lang="ar-JO"/>
            </a:defPPr>
            <a:lvl1pPr algn="ctr">
              <a:defRPr sz="36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</a:lstStyle>
          <a:p>
            <a:r>
              <a:rPr lang="ar-JO" dirty="0"/>
              <a:t>ماذا أفعل عند حدوث خطر؟</a:t>
            </a:r>
          </a:p>
        </p:txBody>
      </p:sp>
      <p:sp>
        <p:nvSpPr>
          <p:cNvPr id="5" name="مربع نص 2">
            <a:extLst>
              <a:ext uri="{FF2B5EF4-FFF2-40B4-BE49-F238E27FC236}">
                <a16:creationId xmlns:a16="http://schemas.microsoft.com/office/drawing/2014/main" id="{9DDCA94F-310B-BA7E-BDD9-7FE4B541BD6E}"/>
              </a:ext>
            </a:extLst>
          </p:cNvPr>
          <p:cNvSpPr txBox="1"/>
          <p:nvPr/>
        </p:nvSpPr>
        <p:spPr>
          <a:xfrm>
            <a:off x="8027106" y="3210692"/>
            <a:ext cx="2862000" cy="2296800"/>
          </a:xfrm>
          <a:prstGeom prst="roundRect">
            <a:avLst/>
          </a:prstGeom>
          <a:gradFill>
            <a:gsLst>
              <a:gs pos="0">
                <a:srgbClr val="F8E136">
                  <a:alpha val="90000"/>
                </a:srgbClr>
              </a:gs>
              <a:gs pos="50000">
                <a:srgbClr val="EACD08"/>
              </a:gs>
              <a:gs pos="100000">
                <a:srgbClr val="CBB407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>
            <a:defPPr>
              <a:defRPr lang="ar-JO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ar-JO" sz="2400" dirty="0"/>
              <a:t>ابقَ هادئًا.</a:t>
            </a:r>
          </a:p>
          <a:p>
            <a:pPr>
              <a:spcAft>
                <a:spcPts val="1200"/>
              </a:spcAft>
            </a:pPr>
            <a:r>
              <a:rPr lang="ar-JO" sz="2400" dirty="0"/>
              <a:t>😌</a:t>
            </a:r>
          </a:p>
        </p:txBody>
      </p:sp>
      <p:sp>
        <p:nvSpPr>
          <p:cNvPr id="6" name="مربع نص 3">
            <a:extLst>
              <a:ext uri="{FF2B5EF4-FFF2-40B4-BE49-F238E27FC236}">
                <a16:creationId xmlns:a16="http://schemas.microsoft.com/office/drawing/2014/main" id="{F69DD283-2688-D951-A974-990DA41AF0EA}"/>
              </a:ext>
            </a:extLst>
          </p:cNvPr>
          <p:cNvSpPr txBox="1"/>
          <p:nvPr/>
        </p:nvSpPr>
        <p:spPr>
          <a:xfrm>
            <a:off x="4665000" y="3210692"/>
            <a:ext cx="2862000" cy="2296800"/>
          </a:xfrm>
          <a:prstGeom prst="roundRect">
            <a:avLst/>
          </a:prstGeom>
          <a:gradFill>
            <a:gsLst>
              <a:gs pos="0">
                <a:srgbClr val="C4546F"/>
              </a:gs>
              <a:gs pos="50000">
                <a:srgbClr val="A53953"/>
              </a:gs>
              <a:gs pos="100000">
                <a:srgbClr val="802C40">
                  <a:alpha val="90000"/>
                </a:srgb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tIns="144000" bIns="0" rtlCol="1" anchor="ctr">
            <a:noAutofit/>
          </a:bodyPr>
          <a:lstStyle>
            <a:defPPr>
              <a:defRPr lang="ar-JO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ar-JO" sz="2400" dirty="0"/>
              <a:t>اطلب المساعدة.</a:t>
            </a:r>
          </a:p>
          <a:p>
            <a:pPr>
              <a:spcAft>
                <a:spcPts val="1200"/>
              </a:spcAft>
            </a:pPr>
            <a:r>
              <a:rPr lang="ar-JO" sz="2400" dirty="0"/>
              <a:t>📞</a:t>
            </a:r>
          </a:p>
        </p:txBody>
      </p:sp>
      <p:sp>
        <p:nvSpPr>
          <p:cNvPr id="7" name="مربع نص 4">
            <a:extLst>
              <a:ext uri="{FF2B5EF4-FFF2-40B4-BE49-F238E27FC236}">
                <a16:creationId xmlns:a16="http://schemas.microsoft.com/office/drawing/2014/main" id="{4F0B1F41-0D2C-EB81-01BF-6C59F053604C}"/>
              </a:ext>
            </a:extLst>
          </p:cNvPr>
          <p:cNvSpPr txBox="1"/>
          <p:nvPr/>
        </p:nvSpPr>
        <p:spPr>
          <a:xfrm>
            <a:off x="1302512" y="3210692"/>
            <a:ext cx="2862000" cy="2296800"/>
          </a:xfrm>
          <a:prstGeom prst="roundRect">
            <a:avLst/>
          </a:prstGeom>
          <a:gradFill>
            <a:gsLst>
              <a:gs pos="0">
                <a:srgbClr val="FF4343">
                  <a:alpha val="90000"/>
                </a:srgbClr>
              </a:gs>
              <a:gs pos="50000">
                <a:srgbClr val="FF0000">
                  <a:alpha val="90000"/>
                </a:srgbClr>
              </a:gs>
              <a:gs pos="100000">
                <a:srgbClr val="C00000">
                  <a:alpha val="90000"/>
                </a:srgb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144000" rIns="0" bIns="0" rtlCol="1" anchor="ctr">
            <a:noAutofit/>
          </a:bodyPr>
          <a:lstStyle>
            <a:defPPr>
              <a:defRPr lang="ar-JO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ar-JO" sz="2400" dirty="0"/>
              <a:t>ابتعد عن مكان الخطر.</a:t>
            </a:r>
          </a:p>
          <a:p>
            <a:pPr>
              <a:spcAft>
                <a:spcPts val="1200"/>
              </a:spcAft>
            </a:pPr>
            <a:r>
              <a:rPr lang="ar-JO" sz="2400" dirty="0"/>
              <a:t>🛑</a:t>
            </a:r>
          </a:p>
        </p:txBody>
      </p:sp>
    </p:spTree>
    <p:extLst>
      <p:ext uri="{BB962C8B-B14F-4D97-AF65-F5344CB8AC3E}">
        <p14:creationId xmlns:p14="http://schemas.microsoft.com/office/powerpoint/2010/main" val="3323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ACDB4-7451-3514-35F5-78109C59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597262D-3609-1CFF-9C65-B10E669F9ADD}"/>
              </a:ext>
            </a:extLst>
          </p:cNvPr>
          <p:cNvSpPr txBox="1"/>
          <p:nvPr/>
        </p:nvSpPr>
        <p:spPr>
          <a:xfrm>
            <a:off x="2896936" y="1727038"/>
            <a:ext cx="6398128" cy="115416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JO" sz="3200" dirty="0">
                <a:solidFill>
                  <a:srgbClr val="802C40"/>
                </a:solidFill>
                <a:cs typeface="AF_Aseer" pitchFamily="2" charset="-78"/>
              </a:rPr>
              <a:t>السلامة أولاً.</a:t>
            </a:r>
          </a:p>
          <a:p>
            <a:pPr algn="ctr"/>
            <a:r>
              <a:rPr lang="ar-JO" sz="3200" dirty="0">
                <a:solidFill>
                  <a:srgbClr val="802C40"/>
                </a:solidFill>
                <a:cs typeface="AF_Aseer" pitchFamily="2" charset="-78"/>
              </a:rPr>
              <a:t>لنحافظ على أنفسنا وأصدقائنا.</a:t>
            </a:r>
          </a:p>
        </p:txBody>
      </p:sp>
      <p:sp>
        <p:nvSpPr>
          <p:cNvPr id="3" name="مربع نص 1">
            <a:extLst>
              <a:ext uri="{FF2B5EF4-FFF2-40B4-BE49-F238E27FC236}">
                <a16:creationId xmlns:a16="http://schemas.microsoft.com/office/drawing/2014/main" id="{3494AC0E-5185-BEC6-0461-DD699D27B067}"/>
              </a:ext>
            </a:extLst>
          </p:cNvPr>
          <p:cNvSpPr txBox="1"/>
          <p:nvPr/>
        </p:nvSpPr>
        <p:spPr>
          <a:xfrm>
            <a:off x="5095532" y="748478"/>
            <a:ext cx="1907152" cy="76780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JO"/>
            </a:defPPr>
            <a:lvl1pPr algn="ctr">
              <a:spcAft>
                <a:spcPts val="600"/>
              </a:spcAft>
              <a:defRPr sz="3200">
                <a:solidFill>
                  <a:srgbClr val="802C40"/>
                </a:solidFill>
                <a:cs typeface="AF_Aseer" pitchFamily="2" charset="-78"/>
              </a:defRPr>
            </a:lvl1pPr>
          </a:lstStyle>
          <a:p>
            <a:r>
              <a:rPr lang="ar-JO" dirty="0"/>
              <a:t>خاتمة</a:t>
            </a:r>
          </a:p>
        </p:txBody>
      </p:sp>
    </p:spTree>
    <p:extLst>
      <p:ext uri="{BB962C8B-B14F-4D97-AF65-F5344CB8AC3E}">
        <p14:creationId xmlns:p14="http://schemas.microsoft.com/office/powerpoint/2010/main" val="877820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144</Words>
  <Application>Microsoft Office PowerPoint</Application>
  <PresentationFormat>شاشة عريضة</PresentationFormat>
  <Paragraphs>36</Paragraphs>
  <Slides>7</Slides>
  <Notes>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8" baseType="lpstr">
      <vt:lpstr>Jumble</vt:lpstr>
      <vt:lpstr>Calibri Light</vt:lpstr>
      <vt:lpstr>Calibri</vt:lpstr>
      <vt:lpstr>Abdo Logo</vt:lpstr>
      <vt:lpstr>Aptos Display</vt:lpstr>
      <vt:lpstr>Arial</vt:lpstr>
      <vt:lpstr>AF_Aseer</vt:lpstr>
      <vt:lpstr>A Jannat LT</vt:lpstr>
      <vt:lpstr>Aptos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السلامة في المنزل والمدرسة</dc:title>
  <dc:creator>قناة البوربوينت الإسلامي</dc:creator>
  <cp:lastModifiedBy>قناة البوربوينت الإسلامي</cp:lastModifiedBy>
  <cp:revision>19</cp:revision>
  <dcterms:created xsi:type="dcterms:W3CDTF">2025-08-09T15:22:16Z</dcterms:created>
  <dcterms:modified xsi:type="dcterms:W3CDTF">2025-08-10T15:30:27Z</dcterms:modified>
</cp:coreProperties>
</file>